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sldIdLst>
    <p:sldId id="302" r:id="rId5"/>
    <p:sldId id="288" r:id="rId6"/>
    <p:sldId id="279" r:id="rId7"/>
    <p:sldId id="304" r:id="rId8"/>
    <p:sldId id="286" r:id="rId9"/>
    <p:sldId id="298" r:id="rId10"/>
    <p:sldId id="301" r:id="rId11"/>
    <p:sldId id="281" r:id="rId12"/>
    <p:sldId id="305" r:id="rId13"/>
    <p:sldId id="306" r:id="rId14"/>
    <p:sldId id="294" r:id="rId15"/>
  </p:sldIdLst>
  <p:sldSz cx="12192000" cy="6858000"/>
  <p:notesSz cx="6858000" cy="9144000"/>
  <p:custShowLst>
    <p:custShow name="Custom Show 1" id="0">
      <p:sldLst>
        <p:sld r:id="rId10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09E9E0-3884-4E0E-BFE4-D3FE533A4DB5}">
          <p14:sldIdLst>
            <p14:sldId id="302"/>
            <p14:sldId id="288"/>
            <p14:sldId id="279"/>
            <p14:sldId id="304"/>
            <p14:sldId id="286"/>
            <p14:sldId id="298"/>
            <p14:sldId id="301"/>
            <p14:sldId id="281"/>
            <p14:sldId id="305"/>
            <p14:sldId id="306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04040"/>
    <a:srgbClr val="002060"/>
    <a:srgbClr val="3D5585"/>
    <a:srgbClr val="107082"/>
    <a:srgbClr val="E8E8E8"/>
    <a:srgbClr val="E6E6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5256" autoAdjust="0"/>
  </p:normalViewPr>
  <p:slideViewPr>
    <p:cSldViewPr snapToGrid="0">
      <p:cViewPr varScale="1">
        <p:scale>
          <a:sx n="107" d="100"/>
          <a:sy n="107" d="100"/>
        </p:scale>
        <p:origin x="7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A424F-DFF2-4A27-BD55-94438EE6717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983126-3120-4B2F-A80D-75EBAB40ADA4}">
      <dgm:prSet phldrT="[Text]"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Epistemic Uncertainty</a:t>
          </a:r>
        </a:p>
      </dgm:t>
    </dgm:pt>
    <dgm:pt modelId="{6FB0CFC3-C1A2-4A2D-806D-89EE731CAE97}" type="parTrans" cxnId="{9118A951-5B58-4F92-8300-2ED0E08D2216}">
      <dgm:prSet/>
      <dgm:spPr/>
      <dgm:t>
        <a:bodyPr/>
        <a:lstStyle/>
        <a:p>
          <a:endParaRPr lang="en-IN"/>
        </a:p>
      </dgm:t>
    </dgm:pt>
    <dgm:pt modelId="{DD45D7E6-4CC7-45EB-9D60-848C09A420B0}" type="sibTrans" cxnId="{9118A951-5B58-4F92-8300-2ED0E08D2216}">
      <dgm:prSet/>
      <dgm:spPr/>
      <dgm:t>
        <a:bodyPr/>
        <a:lstStyle/>
        <a:p>
          <a:endParaRPr lang="en-IN"/>
        </a:p>
      </dgm:t>
    </dgm:pt>
    <dgm:pt modelId="{58241700-A9FB-47A9-8C30-5F60F3FE68FC}">
      <dgm:prSet phldrT="[Text]"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en-IN" sz="1400" dirty="0"/>
            <a:t> Due to model uncertainty</a:t>
          </a:r>
        </a:p>
      </dgm:t>
    </dgm:pt>
    <dgm:pt modelId="{C8A82D57-AE01-4D77-BAF7-C7372A1EE757}" type="parTrans" cxnId="{54AA36C2-1E97-4C7B-A38A-AA0AE0019AAB}">
      <dgm:prSet/>
      <dgm:spPr/>
      <dgm:t>
        <a:bodyPr/>
        <a:lstStyle/>
        <a:p>
          <a:endParaRPr lang="en-IN"/>
        </a:p>
      </dgm:t>
    </dgm:pt>
    <dgm:pt modelId="{6EBE9FB9-444D-43DB-B984-0425EFAEF13C}" type="sibTrans" cxnId="{54AA36C2-1E97-4C7B-A38A-AA0AE0019AAB}">
      <dgm:prSet/>
      <dgm:spPr/>
      <dgm:t>
        <a:bodyPr/>
        <a:lstStyle/>
        <a:p>
          <a:endParaRPr lang="en-IN"/>
        </a:p>
      </dgm:t>
    </dgm:pt>
    <dgm:pt modelId="{335F658C-3E8B-4C94-9B83-859A130A883A}">
      <dgm:prSet phldrT="[Text]"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en-IN" sz="1400" dirty="0"/>
            <a:t> Test Time Dropout</a:t>
          </a:r>
        </a:p>
      </dgm:t>
    </dgm:pt>
    <dgm:pt modelId="{A99E7707-5BE2-4D29-B071-17D343A4FA2D}" type="parTrans" cxnId="{8AB36F1C-09FA-42F6-8252-CC07734A00B5}">
      <dgm:prSet/>
      <dgm:spPr/>
      <dgm:t>
        <a:bodyPr/>
        <a:lstStyle/>
        <a:p>
          <a:endParaRPr lang="en-IN"/>
        </a:p>
      </dgm:t>
    </dgm:pt>
    <dgm:pt modelId="{B5981A4F-57F3-439B-BF0A-F1A54CA2ECF8}" type="sibTrans" cxnId="{8AB36F1C-09FA-42F6-8252-CC07734A00B5}">
      <dgm:prSet/>
      <dgm:spPr/>
      <dgm:t>
        <a:bodyPr/>
        <a:lstStyle/>
        <a:p>
          <a:endParaRPr lang="en-IN"/>
        </a:p>
      </dgm:t>
    </dgm:pt>
    <dgm:pt modelId="{5C841B40-4BC2-4CC4-B3B9-270C78BFA0F2}">
      <dgm:prSet phldrT="[Text]"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IN" sz="1400" b="1" dirty="0">
              <a:solidFill>
                <a:schemeClr val="tx1"/>
              </a:solidFill>
            </a:rPr>
            <a:t>Aleatoric Uncertainty</a:t>
          </a:r>
        </a:p>
      </dgm:t>
    </dgm:pt>
    <dgm:pt modelId="{64F5BACB-E847-4A48-8C35-A534A18009BA}" type="parTrans" cxnId="{E29A6280-CDD0-4D75-A5C1-9C4EBDF6B469}">
      <dgm:prSet/>
      <dgm:spPr/>
      <dgm:t>
        <a:bodyPr/>
        <a:lstStyle/>
        <a:p>
          <a:endParaRPr lang="en-IN"/>
        </a:p>
      </dgm:t>
    </dgm:pt>
    <dgm:pt modelId="{CDFF67CD-71C5-4CF3-A059-104288342C74}" type="sibTrans" cxnId="{E29A6280-CDD0-4D75-A5C1-9C4EBDF6B469}">
      <dgm:prSet/>
      <dgm:spPr/>
      <dgm:t>
        <a:bodyPr/>
        <a:lstStyle/>
        <a:p>
          <a:endParaRPr lang="en-IN"/>
        </a:p>
      </dgm:t>
    </dgm:pt>
    <dgm:pt modelId="{F5074A99-FF0C-4559-81ED-A77545C40570}">
      <dgm:prSet phldrT="[Text]"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en-IN" sz="1400" dirty="0">
              <a:latin typeface="+mn-lt"/>
            </a:rPr>
            <a:t> Due to noise in test image</a:t>
          </a:r>
        </a:p>
      </dgm:t>
    </dgm:pt>
    <dgm:pt modelId="{1E419B6C-70C1-41A2-A110-D8657F407D97}" type="parTrans" cxnId="{F150BC97-BB0D-487B-B90D-E8D3BE4553F1}">
      <dgm:prSet/>
      <dgm:spPr/>
      <dgm:t>
        <a:bodyPr/>
        <a:lstStyle/>
        <a:p>
          <a:endParaRPr lang="en-IN"/>
        </a:p>
      </dgm:t>
    </dgm:pt>
    <dgm:pt modelId="{2F8E6E58-E17F-4E6E-9D1A-FE96AB884E7A}" type="sibTrans" cxnId="{F150BC97-BB0D-487B-B90D-E8D3BE4553F1}">
      <dgm:prSet/>
      <dgm:spPr/>
      <dgm:t>
        <a:bodyPr/>
        <a:lstStyle/>
        <a:p>
          <a:endParaRPr lang="en-IN"/>
        </a:p>
      </dgm:t>
    </dgm:pt>
    <dgm:pt modelId="{E6399C93-1889-4219-B408-7FC2B044BCCA}">
      <dgm:prSet phldrT="[Text]" custT="1"/>
      <dgm:spPr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pPr algn="l"/>
          <a:r>
            <a:rPr lang="en-IN" sz="1400" spc="0" baseline="0" dirty="0">
              <a:latin typeface="+mn-lt"/>
            </a:rPr>
            <a:t> Test Time Augmentation </a:t>
          </a:r>
        </a:p>
      </dgm:t>
    </dgm:pt>
    <dgm:pt modelId="{5FAE7F7A-4444-430A-891E-A3B7EB002D7A}" type="sibTrans" cxnId="{5CCA94C0-49E2-4084-AD44-E35E6849DCFE}">
      <dgm:prSet/>
      <dgm:spPr/>
      <dgm:t>
        <a:bodyPr/>
        <a:lstStyle/>
        <a:p>
          <a:endParaRPr lang="en-IN"/>
        </a:p>
      </dgm:t>
    </dgm:pt>
    <dgm:pt modelId="{61868220-8E8D-439C-95A7-030086F34566}" type="parTrans" cxnId="{5CCA94C0-49E2-4084-AD44-E35E6849DCFE}">
      <dgm:prSet/>
      <dgm:spPr/>
      <dgm:t>
        <a:bodyPr/>
        <a:lstStyle/>
        <a:p>
          <a:endParaRPr lang="en-IN"/>
        </a:p>
      </dgm:t>
    </dgm:pt>
    <dgm:pt modelId="{4238D268-B28F-4672-8245-3CF8BB09969D}" type="pres">
      <dgm:prSet presAssocID="{F7EA424F-DFF2-4A27-BD55-94438EE67170}" presName="Name0" presStyleCnt="0">
        <dgm:presLayoutVars>
          <dgm:dir/>
          <dgm:animLvl val="lvl"/>
          <dgm:resizeHandles val="exact"/>
        </dgm:presLayoutVars>
      </dgm:prSet>
      <dgm:spPr/>
    </dgm:pt>
    <dgm:pt modelId="{05C52042-DC47-4CA7-958F-7AF3B75C881E}" type="pres">
      <dgm:prSet presAssocID="{32983126-3120-4B2F-A80D-75EBAB40ADA4}" presName="composite" presStyleCnt="0"/>
      <dgm:spPr/>
    </dgm:pt>
    <dgm:pt modelId="{E00207F2-7F78-49F5-A961-418C3DBF39ED}" type="pres">
      <dgm:prSet presAssocID="{32983126-3120-4B2F-A80D-75EBAB40ADA4}" presName="parTx" presStyleLbl="alignNode1" presStyleIdx="0" presStyleCnt="2" custScaleX="90861">
        <dgm:presLayoutVars>
          <dgm:chMax val="0"/>
          <dgm:chPref val="0"/>
          <dgm:bulletEnabled val="1"/>
        </dgm:presLayoutVars>
      </dgm:prSet>
      <dgm:spPr/>
    </dgm:pt>
    <dgm:pt modelId="{E2628FED-55A1-4D42-B3CF-4B15396FB98A}" type="pres">
      <dgm:prSet presAssocID="{32983126-3120-4B2F-A80D-75EBAB40ADA4}" presName="desTx" presStyleLbl="alignAccFollowNode1" presStyleIdx="0" presStyleCnt="2" custScaleX="90668">
        <dgm:presLayoutVars>
          <dgm:bulletEnabled val="1"/>
        </dgm:presLayoutVars>
      </dgm:prSet>
      <dgm:spPr/>
    </dgm:pt>
    <dgm:pt modelId="{9164DB38-1D50-4390-B2EC-B7626A210594}" type="pres">
      <dgm:prSet presAssocID="{DD45D7E6-4CC7-45EB-9D60-848C09A420B0}" presName="space" presStyleCnt="0"/>
      <dgm:spPr/>
    </dgm:pt>
    <dgm:pt modelId="{BE08A2DC-85E0-4EF9-852B-15F8754D2A7D}" type="pres">
      <dgm:prSet presAssocID="{5C841B40-4BC2-4CC4-B3B9-270C78BFA0F2}" presName="composite" presStyleCnt="0"/>
      <dgm:spPr/>
    </dgm:pt>
    <dgm:pt modelId="{87AEA9D5-BB5D-4814-93B8-9CBACBD5BDDE}" type="pres">
      <dgm:prSet presAssocID="{5C841B40-4BC2-4CC4-B3B9-270C78BFA0F2}" presName="parTx" presStyleLbl="alignNode1" presStyleIdx="1" presStyleCnt="2" custLinFactNeighborX="-8296">
        <dgm:presLayoutVars>
          <dgm:chMax val="0"/>
          <dgm:chPref val="0"/>
          <dgm:bulletEnabled val="1"/>
        </dgm:presLayoutVars>
      </dgm:prSet>
      <dgm:spPr/>
    </dgm:pt>
    <dgm:pt modelId="{8E28359F-FA93-4DE8-9A20-323D9B39AF89}" type="pres">
      <dgm:prSet presAssocID="{5C841B40-4BC2-4CC4-B3B9-270C78BFA0F2}" presName="desTx" presStyleLbl="alignAccFollowNode1" presStyleIdx="1" presStyleCnt="2" custLinFactNeighborX="-8296">
        <dgm:presLayoutVars>
          <dgm:bulletEnabled val="1"/>
        </dgm:presLayoutVars>
      </dgm:prSet>
      <dgm:spPr/>
    </dgm:pt>
  </dgm:ptLst>
  <dgm:cxnLst>
    <dgm:cxn modelId="{8AB36F1C-09FA-42F6-8252-CC07734A00B5}" srcId="{32983126-3120-4B2F-A80D-75EBAB40ADA4}" destId="{335F658C-3E8B-4C94-9B83-859A130A883A}" srcOrd="1" destOrd="0" parTransId="{A99E7707-5BE2-4D29-B071-17D343A4FA2D}" sibTransId="{B5981A4F-57F3-439B-BF0A-F1A54CA2ECF8}"/>
    <dgm:cxn modelId="{BA7CD338-47CC-4890-B4F0-A837FB844D6C}" type="presOf" srcId="{E6399C93-1889-4219-B408-7FC2B044BCCA}" destId="{8E28359F-FA93-4DE8-9A20-323D9B39AF89}" srcOrd="0" destOrd="1" presId="urn:microsoft.com/office/officeart/2005/8/layout/hList1"/>
    <dgm:cxn modelId="{9118A951-5B58-4F92-8300-2ED0E08D2216}" srcId="{F7EA424F-DFF2-4A27-BD55-94438EE67170}" destId="{32983126-3120-4B2F-A80D-75EBAB40ADA4}" srcOrd="0" destOrd="0" parTransId="{6FB0CFC3-C1A2-4A2D-806D-89EE731CAE97}" sibTransId="{DD45D7E6-4CC7-45EB-9D60-848C09A420B0}"/>
    <dgm:cxn modelId="{E29A6280-CDD0-4D75-A5C1-9C4EBDF6B469}" srcId="{F7EA424F-DFF2-4A27-BD55-94438EE67170}" destId="{5C841B40-4BC2-4CC4-B3B9-270C78BFA0F2}" srcOrd="1" destOrd="0" parTransId="{64F5BACB-E847-4A48-8C35-A534A18009BA}" sibTransId="{CDFF67CD-71C5-4CF3-A059-104288342C74}"/>
    <dgm:cxn modelId="{F150BC97-BB0D-487B-B90D-E8D3BE4553F1}" srcId="{5C841B40-4BC2-4CC4-B3B9-270C78BFA0F2}" destId="{F5074A99-FF0C-4559-81ED-A77545C40570}" srcOrd="0" destOrd="0" parTransId="{1E419B6C-70C1-41A2-A110-D8657F407D97}" sibTransId="{2F8E6E58-E17F-4E6E-9D1A-FE96AB884E7A}"/>
    <dgm:cxn modelId="{B62BCD97-3CAB-425B-A472-A12291C2E2EF}" type="presOf" srcId="{F5074A99-FF0C-4559-81ED-A77545C40570}" destId="{8E28359F-FA93-4DE8-9A20-323D9B39AF89}" srcOrd="0" destOrd="0" presId="urn:microsoft.com/office/officeart/2005/8/layout/hList1"/>
    <dgm:cxn modelId="{5CCA94C0-49E2-4084-AD44-E35E6849DCFE}" srcId="{5C841B40-4BC2-4CC4-B3B9-270C78BFA0F2}" destId="{E6399C93-1889-4219-B408-7FC2B044BCCA}" srcOrd="1" destOrd="0" parTransId="{61868220-8E8D-439C-95A7-030086F34566}" sibTransId="{5FAE7F7A-4444-430A-891E-A3B7EB002D7A}"/>
    <dgm:cxn modelId="{54AA36C2-1E97-4C7B-A38A-AA0AE0019AAB}" srcId="{32983126-3120-4B2F-A80D-75EBAB40ADA4}" destId="{58241700-A9FB-47A9-8C30-5F60F3FE68FC}" srcOrd="0" destOrd="0" parTransId="{C8A82D57-AE01-4D77-BAF7-C7372A1EE757}" sibTransId="{6EBE9FB9-444D-43DB-B984-0425EFAEF13C}"/>
    <dgm:cxn modelId="{8124F7CD-1B52-4E08-BC2E-399BC3283708}" type="presOf" srcId="{5C841B40-4BC2-4CC4-B3B9-270C78BFA0F2}" destId="{87AEA9D5-BB5D-4814-93B8-9CBACBD5BDDE}" srcOrd="0" destOrd="0" presId="urn:microsoft.com/office/officeart/2005/8/layout/hList1"/>
    <dgm:cxn modelId="{7CDD63E1-59CE-49DF-AA06-BBB1D79152BD}" type="presOf" srcId="{32983126-3120-4B2F-A80D-75EBAB40ADA4}" destId="{E00207F2-7F78-49F5-A961-418C3DBF39ED}" srcOrd="0" destOrd="0" presId="urn:microsoft.com/office/officeart/2005/8/layout/hList1"/>
    <dgm:cxn modelId="{199ACCEC-5F8F-4B7D-B478-BD90AA1B0507}" type="presOf" srcId="{335F658C-3E8B-4C94-9B83-859A130A883A}" destId="{E2628FED-55A1-4D42-B3CF-4B15396FB98A}" srcOrd="0" destOrd="1" presId="urn:microsoft.com/office/officeart/2005/8/layout/hList1"/>
    <dgm:cxn modelId="{A173FEEC-147F-4202-89AD-CDCEDDD79460}" type="presOf" srcId="{58241700-A9FB-47A9-8C30-5F60F3FE68FC}" destId="{E2628FED-55A1-4D42-B3CF-4B15396FB98A}" srcOrd="0" destOrd="0" presId="urn:microsoft.com/office/officeart/2005/8/layout/hList1"/>
    <dgm:cxn modelId="{D6941DF1-20BA-48A8-BA33-75FB2D394F81}" type="presOf" srcId="{F7EA424F-DFF2-4A27-BD55-94438EE67170}" destId="{4238D268-B28F-4672-8245-3CF8BB09969D}" srcOrd="0" destOrd="0" presId="urn:microsoft.com/office/officeart/2005/8/layout/hList1"/>
    <dgm:cxn modelId="{97D9C0C0-A5CB-44E3-B301-1E3FF534758E}" type="presParOf" srcId="{4238D268-B28F-4672-8245-3CF8BB09969D}" destId="{05C52042-DC47-4CA7-958F-7AF3B75C881E}" srcOrd="0" destOrd="0" presId="urn:microsoft.com/office/officeart/2005/8/layout/hList1"/>
    <dgm:cxn modelId="{108B649A-D4D8-4F54-9ADF-78F92A4416EB}" type="presParOf" srcId="{05C52042-DC47-4CA7-958F-7AF3B75C881E}" destId="{E00207F2-7F78-49F5-A961-418C3DBF39ED}" srcOrd="0" destOrd="0" presId="urn:microsoft.com/office/officeart/2005/8/layout/hList1"/>
    <dgm:cxn modelId="{898F9BD6-91CF-435A-BBFA-28421E87B4A5}" type="presParOf" srcId="{05C52042-DC47-4CA7-958F-7AF3B75C881E}" destId="{E2628FED-55A1-4D42-B3CF-4B15396FB98A}" srcOrd="1" destOrd="0" presId="urn:microsoft.com/office/officeart/2005/8/layout/hList1"/>
    <dgm:cxn modelId="{43C349BB-6003-4420-AAC0-1604DCFD87EA}" type="presParOf" srcId="{4238D268-B28F-4672-8245-3CF8BB09969D}" destId="{9164DB38-1D50-4390-B2EC-B7626A210594}" srcOrd="1" destOrd="0" presId="urn:microsoft.com/office/officeart/2005/8/layout/hList1"/>
    <dgm:cxn modelId="{F0A13102-4797-4B46-BCD8-1394D52A8152}" type="presParOf" srcId="{4238D268-B28F-4672-8245-3CF8BB09969D}" destId="{BE08A2DC-85E0-4EF9-852B-15F8754D2A7D}" srcOrd="2" destOrd="0" presId="urn:microsoft.com/office/officeart/2005/8/layout/hList1"/>
    <dgm:cxn modelId="{2D7135C6-D715-4917-82D2-3BC3327E4578}" type="presParOf" srcId="{BE08A2DC-85E0-4EF9-852B-15F8754D2A7D}" destId="{87AEA9D5-BB5D-4814-93B8-9CBACBD5BDDE}" srcOrd="0" destOrd="0" presId="urn:microsoft.com/office/officeart/2005/8/layout/hList1"/>
    <dgm:cxn modelId="{F26587AD-9AD0-434B-A584-12B744596941}" type="presParOf" srcId="{BE08A2DC-85E0-4EF9-852B-15F8754D2A7D}" destId="{8E28359F-FA93-4DE8-9A20-323D9B39AF89}" srcOrd="1" destOrd="0" presId="urn:microsoft.com/office/officeart/2005/8/layout/hList1"/>
  </dgm:cxnLst>
  <dgm:bg>
    <a:effectLst>
      <a:outerShdw blurRad="50800" dist="38100" dir="10800000" algn="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207F2-7F78-49F5-A961-418C3DBF39ED}">
      <dsp:nvSpPr>
        <dsp:cNvPr id="0" name=""/>
        <dsp:cNvSpPr/>
      </dsp:nvSpPr>
      <dsp:spPr>
        <a:xfrm>
          <a:off x="1855" y="8052"/>
          <a:ext cx="2341045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Epistemic Uncertainty</a:t>
          </a:r>
        </a:p>
      </dsp:txBody>
      <dsp:txXfrm>
        <a:off x="1855" y="8052"/>
        <a:ext cx="2341045" cy="489600"/>
      </dsp:txXfrm>
    </dsp:sp>
    <dsp:sp modelId="{E2628FED-55A1-4D42-B3CF-4B15396FB98A}">
      <dsp:nvSpPr>
        <dsp:cNvPr id="0" name=""/>
        <dsp:cNvSpPr/>
      </dsp:nvSpPr>
      <dsp:spPr>
        <a:xfrm>
          <a:off x="4341" y="497652"/>
          <a:ext cx="2336072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 Due to model uncertainty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 Test Time Dropout</a:t>
          </a:r>
        </a:p>
      </dsp:txBody>
      <dsp:txXfrm>
        <a:off x="4341" y="497652"/>
        <a:ext cx="2336072" cy="746639"/>
      </dsp:txXfrm>
    </dsp:sp>
    <dsp:sp modelId="{87AEA9D5-BB5D-4814-93B8-9CBACBD5BDDE}">
      <dsp:nvSpPr>
        <dsp:cNvPr id="0" name=""/>
        <dsp:cNvSpPr/>
      </dsp:nvSpPr>
      <dsp:spPr>
        <a:xfrm>
          <a:off x="2489864" y="8052"/>
          <a:ext cx="2576512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</a:rPr>
            <a:t>Aleatoric Uncertainty</a:t>
          </a:r>
        </a:p>
      </dsp:txBody>
      <dsp:txXfrm>
        <a:off x="2489864" y="8052"/>
        <a:ext cx="2576512" cy="489600"/>
      </dsp:txXfrm>
    </dsp:sp>
    <dsp:sp modelId="{8E28359F-FA93-4DE8-9A20-323D9B39AF89}">
      <dsp:nvSpPr>
        <dsp:cNvPr id="0" name=""/>
        <dsp:cNvSpPr/>
      </dsp:nvSpPr>
      <dsp:spPr>
        <a:xfrm>
          <a:off x="2489864" y="497652"/>
          <a:ext cx="2576512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latin typeface="+mn-lt"/>
            </a:rPr>
            <a:t> Due to noise in test image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spc="0" baseline="0" dirty="0">
              <a:latin typeface="+mn-lt"/>
            </a:rPr>
            <a:t> Test Time Augmentation </a:t>
          </a:r>
        </a:p>
      </dsp:txBody>
      <dsp:txXfrm>
        <a:off x="2489864" y="497652"/>
        <a:ext cx="2576512" cy="746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1/20/23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jpeg"/><Relationship Id="rId7" Type="http://schemas.openxmlformats.org/officeDocument/2006/relationships/hyperlink" Target="https://www.archivesofpathology.org/doi/full/10.1043/1543-2165%282005%29129%5B1228%3AEAERIP%5D2.0.CO%3B2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blogs.nvidia.com/blog/2019/05/15/paige-ai-cancer-pathology-research/" TargetMode="External"/><Relationship Id="rId5" Type="http://schemas.openxmlformats.org/officeDocument/2006/relationships/hyperlink" Target="https://www.darkdaily.com/shortage-of-registered-pathologists-in-india-continues-to-put-patients-at-risk-in-illegal-labs-that-defy-bombay-court-orders-412/" TargetMode="External"/><Relationship Id="rId4" Type="http://schemas.openxmlformats.org/officeDocument/2006/relationships/hyperlink" Target="https://www.ncbi.nlm.nih.gov/pmc/articles/PMC654724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7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f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7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amelyon17.grand-challenge.org/Data/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camelyon16.grand-challenge.org/Data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igestpath2019.grand-challenge.org/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Doctor pointing on a large display">
            <a:extLst>
              <a:ext uri="{FF2B5EF4-FFF2-40B4-BE49-F238E27FC236}">
                <a16:creationId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B8EEDE-96BE-4AE4-9C2B-5F523FC572C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70718E-7D5E-44C7-9681-9BC59507C34C}"/>
              </a:ext>
            </a:extLst>
          </p:cNvPr>
          <p:cNvSpPr/>
          <p:nvPr/>
        </p:nvSpPr>
        <p:spPr>
          <a:xfrm>
            <a:off x="3042751" y="3332104"/>
            <a:ext cx="5901221" cy="3853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Telepathology using Self- Improving AI </a:t>
            </a:r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B28D5C-4ECC-4C0B-87F5-8160898CD776}"/>
              </a:ext>
            </a:extLst>
          </p:cNvPr>
          <p:cNvSpPr/>
          <p:nvPr/>
        </p:nvSpPr>
        <p:spPr>
          <a:xfrm>
            <a:off x="178320" y="3796502"/>
            <a:ext cx="11835356" cy="11712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spc="160" dirty="0">
                <a:cs typeface="Times New Roman" panose="02020603050405020304" pitchFamily="18" charset="0"/>
              </a:rPr>
              <a:t>For efficient and accurate detection and segmentation of lesion, a </a:t>
            </a:r>
            <a:r>
              <a:rPr lang="en-IN" sz="1400" b="1" spc="16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self-improving Artificial Intelligence </a:t>
            </a:r>
            <a:r>
              <a:rPr lang="en-IN" sz="1400" spc="160" dirty="0">
                <a:cs typeface="Times New Roman" panose="02020603050405020304" pitchFamily="18" charset="0"/>
              </a:rPr>
              <a:t>model is developed, which constantly improve as new data is obtained. To ensure access from remote locations, this model is </a:t>
            </a:r>
            <a:r>
              <a:rPr lang="en-IN" sz="1400" b="1" spc="16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deployed in a server, </a:t>
            </a:r>
            <a:r>
              <a:rPr lang="en-IN" sz="1400" spc="160" dirty="0">
                <a:cs typeface="Times New Roman" panose="02020603050405020304" pitchFamily="18" charset="0"/>
              </a:rPr>
              <a:t>which ensures retrieval of results within few mouse clicks. Initially, to increase reliability, additional functionality of </a:t>
            </a:r>
            <a:r>
              <a:rPr lang="en-IN" sz="1400" b="1" spc="16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expert opinion </a:t>
            </a:r>
            <a:r>
              <a:rPr lang="en-IN" sz="1400" spc="160" dirty="0">
                <a:cs typeface="Times New Roman" panose="02020603050405020304" pitchFamily="18" charset="0"/>
              </a:rPr>
              <a:t>in case of low confidence prediction from AI model is also incorporated.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905F938-50E3-4005-A479-D66FFAACBD3D}"/>
              </a:ext>
            </a:extLst>
          </p:cNvPr>
          <p:cNvSpPr/>
          <p:nvPr/>
        </p:nvSpPr>
        <p:spPr>
          <a:xfrm>
            <a:off x="1829169" y="1639820"/>
            <a:ext cx="8533658" cy="6882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cs typeface="Times New Roman" panose="02020603050405020304" pitchFamily="18" charset="0"/>
              </a:rPr>
              <a:t>THEME :  </a:t>
            </a:r>
            <a:r>
              <a:rPr lang="en-IN" b="1" dirty="0">
                <a:cs typeface="Times New Roman" panose="02020603050405020304" pitchFamily="18" charset="0"/>
              </a:rPr>
              <a:t>Cancer (Lesion) Detection &amp; Segmentation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DC58D06-2D35-4A1B-A1B8-DAC1335F7115}"/>
              </a:ext>
            </a:extLst>
          </p:cNvPr>
          <p:cNvSpPr/>
          <p:nvPr/>
        </p:nvSpPr>
        <p:spPr>
          <a:xfrm>
            <a:off x="1213724" y="439956"/>
            <a:ext cx="9764551" cy="10706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cs typeface="Times New Roman" panose="02020603050405020304" pitchFamily="18" charset="0"/>
              </a:rPr>
              <a:t>Philips Code to Care – AI FOR HEALTHCARE</a:t>
            </a:r>
          </a:p>
        </p:txBody>
      </p:sp>
    </p:spTree>
    <p:extLst>
      <p:ext uri="{BB962C8B-B14F-4D97-AF65-F5344CB8AC3E}">
        <p14:creationId xmlns:p14="http://schemas.microsoft.com/office/powerpoint/2010/main" val="242001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rt_1">
            <a:hlinkClick r:id="" action="ppaction://media"/>
            <a:extLst>
              <a:ext uri="{FF2B5EF4-FFF2-40B4-BE49-F238E27FC236}">
                <a16:creationId xmlns:a16="http://schemas.microsoft.com/office/drawing/2014/main" id="{F727DB1B-243D-4F0E-B1D5-0926030596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825" y="2088576"/>
            <a:ext cx="6099825" cy="3429000"/>
          </a:xfrm>
          <a:prstGeom prst="rect">
            <a:avLst/>
          </a:prstGeom>
        </p:spPr>
      </p:pic>
      <p:pic>
        <p:nvPicPr>
          <p:cNvPr id="4" name="2019-09-27-00-04-20">
            <a:hlinkClick r:id="" action="ppaction://media"/>
            <a:extLst>
              <a:ext uri="{FF2B5EF4-FFF2-40B4-BE49-F238E27FC236}">
                <a16:creationId xmlns:a16="http://schemas.microsoft.com/office/drawing/2014/main" id="{B8D3E89E-7C8C-4FC8-BC1D-96FCB84B28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5999" y="2088576"/>
            <a:ext cx="6096001" cy="3429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65E3798D-4920-40D6-9C27-509EE7D5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1508000" cy="370166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Expert Pathologist Verification</a:t>
            </a:r>
          </a:p>
        </p:txBody>
      </p:sp>
      <p:sp>
        <p:nvSpPr>
          <p:cNvPr id="7" name="object 7" descr="Beige rectangle">
            <a:extLst>
              <a:ext uri="{FF2B5EF4-FFF2-40B4-BE49-F238E27FC236}">
                <a16:creationId xmlns:a16="http://schemas.microsoft.com/office/drawing/2014/main" id="{16EDC56F-DAB1-4685-8B5D-65834FF5B715}"/>
              </a:ext>
            </a:extLst>
          </p:cNvPr>
          <p:cNvSpPr/>
          <p:nvPr/>
        </p:nvSpPr>
        <p:spPr bwMode="white">
          <a:xfrm flipV="1">
            <a:off x="722098" y="1277067"/>
            <a:ext cx="10853665" cy="4796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6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1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Title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95685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 !!  </a:t>
            </a:r>
            <a:r>
              <a:rPr lang="en-US" sz="40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jjjj</a:t>
            </a:r>
          </a:p>
        </p:txBody>
      </p:sp>
    </p:spTree>
    <p:extLst>
      <p:ext uri="{BB962C8B-B14F-4D97-AF65-F5344CB8AC3E}">
        <p14:creationId xmlns:p14="http://schemas.microsoft.com/office/powerpoint/2010/main" val="227751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7" descr="Beige rectangle">
            <a:extLst>
              <a:ext uri="{FF2B5EF4-FFF2-40B4-BE49-F238E27FC236}">
                <a16:creationId xmlns:a16="http://schemas.microsoft.com/office/drawing/2014/main" id="{7E8A21BC-AD1E-4ED8-989E-D24D5058BED7}"/>
              </a:ext>
            </a:extLst>
          </p:cNvPr>
          <p:cNvSpPr/>
          <p:nvPr/>
        </p:nvSpPr>
        <p:spPr bwMode="white">
          <a:xfrm flipV="1">
            <a:off x="722098" y="1277067"/>
            <a:ext cx="10853665" cy="4796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1508000" cy="370166"/>
          </a:xfrm>
        </p:spPr>
        <p:txBody>
          <a:bodyPr/>
          <a:lstStyle/>
          <a:p>
            <a:r>
              <a:rPr lang="en-IN" sz="2400" dirty="0">
                <a:latin typeface="+mn-lt"/>
              </a:rPr>
              <a:t>Telepathology using Self - Improving AI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D19B1-66E5-48AB-B389-6F3582D7B946}"/>
              </a:ext>
            </a:extLst>
          </p:cNvPr>
          <p:cNvSpPr txBox="1"/>
          <p:nvPr/>
        </p:nvSpPr>
        <p:spPr>
          <a:xfrm>
            <a:off x="412728" y="1866304"/>
            <a:ext cx="55114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rgbClr val="00B0F0"/>
                </a:solidFill>
                <a:cs typeface="Times New Roman" panose="02020603050405020304" pitchFamily="18" charset="0"/>
              </a:rPr>
              <a:t>Telepathology</a:t>
            </a:r>
          </a:p>
          <a:p>
            <a:pPr algn="just"/>
            <a:r>
              <a:rPr lang="en-US" sz="1400" dirty="0">
                <a:cs typeface="Times New Roman" panose="02020603050405020304" pitchFamily="18" charset="0"/>
              </a:rPr>
              <a:t>Telepathology is the practice of medical diagnosis facilitated by digital transmission to transfer image-rich pathology data between distant locations.</a:t>
            </a:r>
            <a:endParaRPr lang="en-IN" sz="1400" dirty="0"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02FCC-321C-4DF0-839F-D6BDDFE1DF2E}"/>
              </a:ext>
            </a:extLst>
          </p:cNvPr>
          <p:cNvSpPr txBox="1"/>
          <p:nvPr/>
        </p:nvSpPr>
        <p:spPr>
          <a:xfrm>
            <a:off x="6095999" y="1866305"/>
            <a:ext cx="583011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b="1" dirty="0">
                <a:solidFill>
                  <a:srgbClr val="00B0F0"/>
                </a:solidFill>
                <a:cs typeface="Times New Roman" panose="02020603050405020304" pitchFamily="18" charset="0"/>
              </a:rPr>
              <a:t>Lesion</a:t>
            </a:r>
          </a:p>
          <a:p>
            <a:pPr algn="just"/>
            <a:r>
              <a:rPr lang="en-US" sz="1400" dirty="0">
                <a:cs typeface="Times New Roman" panose="02020603050405020304" pitchFamily="18" charset="0"/>
              </a:rPr>
              <a:t>Lesion is an abnormal area of tissue, which has an increased risk of developing into cancer. Early detection of such cells leads to significant improvement in patient survival rate.</a:t>
            </a:r>
            <a:endParaRPr lang="en-IN" sz="1400" dirty="0"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0B070-4ED2-4A10-A65A-79378E2C7D6B}"/>
              </a:ext>
            </a:extLst>
          </p:cNvPr>
          <p:cNvSpPr txBox="1"/>
          <p:nvPr/>
        </p:nvSpPr>
        <p:spPr>
          <a:xfrm>
            <a:off x="412727" y="3523753"/>
            <a:ext cx="115133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u="sng" dirty="0">
                <a:solidFill>
                  <a:srgbClr val="00B0F0"/>
                </a:solidFill>
                <a:cs typeface="Times New Roman" panose="02020603050405020304" pitchFamily="18" charset="0"/>
              </a:rPr>
              <a:t>Artificial Intelligence for Detecting Lesions</a:t>
            </a:r>
          </a:p>
          <a:p>
            <a:pPr algn="just"/>
            <a:r>
              <a:rPr lang="en-US" dirty="0">
                <a:cs typeface="Times New Roman" panose="02020603050405020304" pitchFamily="18" charset="0"/>
              </a:rPr>
              <a:t>   	</a:t>
            </a:r>
            <a:r>
              <a:rPr lang="en-US" sz="1400" spc="-40" dirty="0">
                <a:cs typeface="Times New Roman" panose="02020603050405020304" pitchFamily="18" charset="0"/>
              </a:rPr>
              <a:t>Automated detection &amp; segmentation of  lesions is accomplished from Whole Slide Images (WSI) using Deep Neural Networks.</a:t>
            </a:r>
            <a:endParaRPr lang="en-IN" sz="1400" spc="-40" dirty="0"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12CF4D-99B3-4BBD-A794-49E18E1DF784}"/>
              </a:ext>
            </a:extLst>
          </p:cNvPr>
          <p:cNvSpPr txBox="1"/>
          <p:nvPr/>
        </p:nvSpPr>
        <p:spPr>
          <a:xfrm>
            <a:off x="412728" y="14453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>
                <a:solidFill>
                  <a:srgbClr val="00B0F0"/>
                </a:solidFill>
              </a:rPr>
              <a:t>Background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334647-FF93-4DA0-A397-CA68CD71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99" y="4561673"/>
            <a:ext cx="1823982" cy="2007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D02A8A-809C-4C29-A64B-16D4CB0E1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85" y="4532796"/>
            <a:ext cx="1821235" cy="200483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DF15032-66CD-4B90-8B33-81994B79BB06}"/>
              </a:ext>
            </a:extLst>
          </p:cNvPr>
          <p:cNvSpPr/>
          <p:nvPr/>
        </p:nvSpPr>
        <p:spPr>
          <a:xfrm>
            <a:off x="4490663" y="5264624"/>
            <a:ext cx="2560240" cy="541176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Deep Neural Network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584F183-56A6-4BAF-9D61-D3A34930D196}"/>
              </a:ext>
            </a:extLst>
          </p:cNvPr>
          <p:cNvSpPr/>
          <p:nvPr/>
        </p:nvSpPr>
        <p:spPr>
          <a:xfrm>
            <a:off x="3806890" y="5406547"/>
            <a:ext cx="578498" cy="266465"/>
          </a:xfrm>
          <a:prstGeom prst="right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490B5F2-A068-4DA8-8CF3-9B94A83D0B16}"/>
              </a:ext>
            </a:extLst>
          </p:cNvPr>
          <p:cNvSpPr/>
          <p:nvPr/>
        </p:nvSpPr>
        <p:spPr>
          <a:xfrm>
            <a:off x="7203232" y="5401980"/>
            <a:ext cx="578498" cy="266465"/>
          </a:xfrm>
          <a:prstGeom prst="right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F5252A7-05D3-4C41-A7D7-E9B95B58CAA2}"/>
              </a:ext>
            </a:extLst>
          </p:cNvPr>
          <p:cNvSpPr txBox="1">
            <a:spLocks/>
          </p:cNvSpPr>
          <p:nvPr/>
        </p:nvSpPr>
        <p:spPr>
          <a:xfrm>
            <a:off x="10080401" y="6477984"/>
            <a:ext cx="1495363" cy="14440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Image Source : Self created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9E5D60-37A3-4CEF-8B1C-9E67F92FB073}"/>
              </a:ext>
            </a:extLst>
          </p:cNvPr>
          <p:cNvSpPr txBox="1"/>
          <p:nvPr/>
        </p:nvSpPr>
        <p:spPr>
          <a:xfrm>
            <a:off x="1650445" y="6415644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i="1" dirty="0"/>
              <a:t>Sample Whole Slide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BC5BFD-3D6F-4A2F-9790-F6A15868D790}"/>
              </a:ext>
            </a:extLst>
          </p:cNvPr>
          <p:cNvSpPr txBox="1"/>
          <p:nvPr/>
        </p:nvSpPr>
        <p:spPr>
          <a:xfrm>
            <a:off x="7866124" y="6411685"/>
            <a:ext cx="208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i="1" dirty="0"/>
              <a:t>Segmented lesions (in blue)</a:t>
            </a:r>
          </a:p>
        </p:txBody>
      </p:sp>
    </p:spTree>
    <p:extLst>
      <p:ext uri="{BB962C8B-B14F-4D97-AF65-F5344CB8AC3E}">
        <p14:creationId xmlns:p14="http://schemas.microsoft.com/office/powerpoint/2010/main" val="24291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1"/>
    </mc:Choice>
    <mc:Fallback xmlns="">
      <p:transition spd="slow" advTm="5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4" grpId="0"/>
      <p:bldP spid="15" grpId="0"/>
      <p:bldP spid="22" grpId="0" animBg="1"/>
      <p:bldP spid="23" grpId="0" animBg="1"/>
      <p:bldP spid="24" grpId="0" animBg="1"/>
      <p:bldP spid="26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3F8D5C-A442-413E-80B4-49D10E8DBCD8}"/>
              </a:ext>
            </a:extLst>
          </p:cNvPr>
          <p:cNvSpPr/>
          <p:nvPr/>
        </p:nvSpPr>
        <p:spPr>
          <a:xfrm>
            <a:off x="10000371" y="4215786"/>
            <a:ext cx="323264" cy="88620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1508000" cy="370166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Conventional 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object 7" descr="Beige rectangle">
            <a:extLst>
              <a:ext uri="{FF2B5EF4-FFF2-40B4-BE49-F238E27FC236}">
                <a16:creationId xmlns:a16="http://schemas.microsoft.com/office/drawing/2014/main" id="{0EF37AB9-30F5-41E6-9478-F4DEF99FA9B7}"/>
              </a:ext>
            </a:extLst>
          </p:cNvPr>
          <p:cNvSpPr/>
          <p:nvPr/>
        </p:nvSpPr>
        <p:spPr bwMode="white">
          <a:xfrm flipV="1">
            <a:off x="722098" y="1277067"/>
            <a:ext cx="10853665" cy="4796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E486F-5B49-46F7-AEE3-8585CD46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26" y="2179469"/>
            <a:ext cx="1394627" cy="1391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4FFA2F-FBE4-482A-9DA5-F7BC5D768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92" y="2179469"/>
            <a:ext cx="2169083" cy="1395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3B0A0-4F1D-43F0-B5A5-4EAB93AF2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94" y="2179469"/>
            <a:ext cx="3085399" cy="1391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F5EF0-5D7E-428B-8B06-E02E62883B05}"/>
              </a:ext>
            </a:extLst>
          </p:cNvPr>
          <p:cNvSpPr txBox="1"/>
          <p:nvPr/>
        </p:nvSpPr>
        <p:spPr>
          <a:xfrm>
            <a:off x="747287" y="3665808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Biopsy done from hospital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1D07-B1F4-40B5-816B-7EC86CD0C817}"/>
              </a:ext>
            </a:extLst>
          </p:cNvPr>
          <p:cNvSpPr txBox="1"/>
          <p:nvPr/>
        </p:nvSpPr>
        <p:spPr>
          <a:xfrm>
            <a:off x="4034436" y="3664625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Processing of received tissues</a:t>
            </a:r>
            <a:endParaRPr lang="en-IN" sz="1400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1D9F00-248B-4418-9979-60BDCB5A60C7}"/>
              </a:ext>
            </a:extLst>
          </p:cNvPr>
          <p:cNvSpPr/>
          <p:nvPr/>
        </p:nvSpPr>
        <p:spPr>
          <a:xfrm>
            <a:off x="2472727" y="2676806"/>
            <a:ext cx="1163782" cy="508000"/>
          </a:xfrm>
          <a:prstGeom prst="right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send biopsy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054D004-B2A1-4878-A4E9-E6889CEC5F53}"/>
              </a:ext>
            </a:extLst>
          </p:cNvPr>
          <p:cNvSpPr/>
          <p:nvPr/>
        </p:nvSpPr>
        <p:spPr>
          <a:xfrm>
            <a:off x="6961600" y="2705227"/>
            <a:ext cx="1758490" cy="508000"/>
          </a:xfrm>
          <a:prstGeom prst="right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spc="-20" dirty="0"/>
              <a:t>forward to pathologist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D441D2-C5B9-49E8-9E68-9273237CD5F0}"/>
              </a:ext>
            </a:extLst>
          </p:cNvPr>
          <p:cNvSpPr txBox="1"/>
          <p:nvPr/>
        </p:nvSpPr>
        <p:spPr>
          <a:xfrm>
            <a:off x="8562730" y="3673980"/>
            <a:ext cx="270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/>
              <a:t>Pathologist examine the tissues</a:t>
            </a:r>
            <a:endParaRPr lang="en-IN" sz="1400" b="1" dirty="0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28D6F697-F196-468D-A52D-2DCF78992D58}"/>
              </a:ext>
            </a:extLst>
          </p:cNvPr>
          <p:cNvSpPr/>
          <p:nvPr/>
        </p:nvSpPr>
        <p:spPr>
          <a:xfrm flipH="1">
            <a:off x="1308953" y="3960641"/>
            <a:ext cx="9014682" cy="1141351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Report sent to the hospital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8B10314F-26EF-4615-B05B-D8C024BA54F1}"/>
              </a:ext>
            </a:extLst>
          </p:cNvPr>
          <p:cNvSpPr txBox="1">
            <a:spLocks/>
          </p:cNvSpPr>
          <p:nvPr/>
        </p:nvSpPr>
        <p:spPr>
          <a:xfrm>
            <a:off x="10080401" y="6477984"/>
            <a:ext cx="1495363" cy="14440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Image Source : Google Images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93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/>
      <p:bldP spid="12" grpId="0"/>
      <p:bldP spid="10" grpId="0" animBg="1"/>
      <p:bldP spid="13" grpId="0" animBg="1"/>
      <p:bldP spid="14" grpId="0"/>
      <p:bldP spid="16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70C2692-7584-41F4-8704-F3083CCA7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7902" y="5165185"/>
            <a:ext cx="5428784" cy="940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80A498-E6D6-462A-A6F6-6C93B6BE9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48" y="1837639"/>
            <a:ext cx="5063527" cy="1186975"/>
          </a:xfrm>
          <a:prstGeom prst="rect">
            <a:avLst/>
          </a:prstGeom>
          <a:solidFill>
            <a:schemeClr val="accent1">
              <a:alpha val="51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30521E-2E2E-4E78-8066-B8A696B48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597" y="1832214"/>
            <a:ext cx="4055720" cy="11706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1508000" cy="370166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Why  artificial  intelligence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8C3D440C-A7E1-48B6-B68A-51A363AC281A}"/>
              </a:ext>
            </a:extLst>
          </p:cNvPr>
          <p:cNvSpPr txBox="1">
            <a:spLocks/>
          </p:cNvSpPr>
          <p:nvPr/>
        </p:nvSpPr>
        <p:spPr>
          <a:xfrm>
            <a:off x="10080401" y="6477984"/>
            <a:ext cx="1495363" cy="14440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Image Source : Google Images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B319D4A-2081-4055-97EB-8E1F7AEC8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1316" y="1792312"/>
            <a:ext cx="2723536" cy="12794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D8198D-69B2-4C07-B00C-D4C5F19187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4269" y="2969120"/>
            <a:ext cx="4843066" cy="9263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3B924C-FB8C-4815-83DB-EF1A3EA2DF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335" y="2912173"/>
            <a:ext cx="4407517" cy="8188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01F82C6-4A35-47CA-BD82-9B62882F5A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484" y="5252537"/>
            <a:ext cx="2731457" cy="8758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5B0816-00D8-4F51-89F6-6D31153278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42453">
            <a:off x="1153455" y="3885979"/>
            <a:ext cx="3484279" cy="7740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D8EAF1A-B561-4902-ABBE-0A46126D43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4" y="3024614"/>
            <a:ext cx="2863859" cy="2209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3EB08-6F79-4B25-A7B8-BABA5CCD0A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7902" y="3725611"/>
            <a:ext cx="5428784" cy="1508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B4868-D401-4E63-BC74-79DC8B6B61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8941" y="3888880"/>
            <a:ext cx="4055720" cy="2239469"/>
          </a:xfrm>
          <a:prstGeom prst="rect">
            <a:avLst/>
          </a:prstGeom>
        </p:spPr>
      </p:pic>
      <p:sp>
        <p:nvSpPr>
          <p:cNvPr id="17" name="object 7" descr="Beige rectangle">
            <a:extLst>
              <a:ext uri="{FF2B5EF4-FFF2-40B4-BE49-F238E27FC236}">
                <a16:creationId xmlns:a16="http://schemas.microsoft.com/office/drawing/2014/main" id="{A8863B1C-F45D-42FC-9C69-DF3AA23DC593}"/>
              </a:ext>
            </a:extLst>
          </p:cNvPr>
          <p:cNvSpPr/>
          <p:nvPr/>
        </p:nvSpPr>
        <p:spPr bwMode="white">
          <a:xfrm flipV="1">
            <a:off x="722098" y="1277067"/>
            <a:ext cx="10853665" cy="4796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2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1508000" cy="370166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Why  </a:t>
            </a:r>
            <a:r>
              <a:rPr lang="en-US" sz="2400">
                <a:latin typeface="+mn-lt"/>
              </a:rPr>
              <a:t>artificial  intelligence </a:t>
            </a:r>
            <a:r>
              <a:rPr lang="en-US" sz="2400" dirty="0">
                <a:latin typeface="+mn-lt"/>
              </a:rPr>
              <a:t>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45F1D6-1384-4FB5-8352-1E4E2DD1F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6" y="1784607"/>
            <a:ext cx="1550774" cy="1179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B57325-B1E2-43F4-A87C-F63BD76BFB10}"/>
              </a:ext>
            </a:extLst>
          </p:cNvPr>
          <p:cNvSpPr txBox="1"/>
          <p:nvPr/>
        </p:nvSpPr>
        <p:spPr>
          <a:xfrm>
            <a:off x="2532901" y="1709576"/>
            <a:ext cx="725390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cs typeface="Times New Roman" panose="02020603050405020304" pitchFamily="18" charset="0"/>
              </a:rPr>
              <a:t>Lack of Skilled Pathologists</a:t>
            </a:r>
          </a:p>
          <a:p>
            <a:pPr>
              <a:spcAft>
                <a:spcPts val="200"/>
              </a:spcAft>
            </a:pPr>
            <a:r>
              <a:rPr lang="en-IN" sz="1400" dirty="0">
                <a:cs typeface="Times New Roman" panose="02020603050405020304" pitchFamily="18" charset="0"/>
              </a:rPr>
              <a:t>Pathologists to patient ratio : </a:t>
            </a:r>
            <a:r>
              <a:rPr lang="en-US" sz="1400" b="1" dirty="0"/>
              <a:t>1 : 1,30,000</a:t>
            </a:r>
            <a:r>
              <a:rPr lang="en-US" sz="1400" dirty="0"/>
              <a:t> (China - 2019) ;</a:t>
            </a:r>
            <a:r>
              <a:rPr lang="en-US" sz="1400" dirty="0">
                <a:cs typeface="Times New Roman" panose="02020603050405020304" pitchFamily="18" charset="0"/>
              </a:rPr>
              <a:t> </a:t>
            </a:r>
            <a:r>
              <a:rPr lang="en-US" sz="1400" b="1" dirty="0"/>
              <a:t>2,200 : 121 crore </a:t>
            </a:r>
            <a:r>
              <a:rPr lang="en-US" sz="1400" dirty="0"/>
              <a:t>(India - 2019)</a:t>
            </a:r>
          </a:p>
          <a:p>
            <a:pPr>
              <a:spcAft>
                <a:spcPts val="200"/>
              </a:spcAft>
            </a:pPr>
            <a:r>
              <a:rPr lang="en-US" sz="1400" b="1" dirty="0">
                <a:cs typeface="Times New Roman" panose="02020603050405020304" pitchFamily="18" charset="0"/>
              </a:rPr>
              <a:t>17.53% decrease </a:t>
            </a:r>
            <a:r>
              <a:rPr lang="en-US" sz="1400" dirty="0">
                <a:cs typeface="Times New Roman" panose="02020603050405020304" pitchFamily="18" charset="0"/>
              </a:rPr>
              <a:t>in number of US pathologists from 2007 to 2017</a:t>
            </a:r>
            <a:endParaRPr lang="en-IN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41D9-509A-4A08-B554-85D28DFD9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6E10B"/>
              </a:clrFrom>
              <a:clrTo>
                <a:srgbClr val="06E1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281" y="3094392"/>
            <a:ext cx="1874386" cy="1186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563524-F1FC-4FD2-878E-C8381A2AD680}"/>
              </a:ext>
            </a:extLst>
          </p:cNvPr>
          <p:cNvSpPr txBox="1"/>
          <p:nvPr/>
        </p:nvSpPr>
        <p:spPr>
          <a:xfrm>
            <a:off x="4661667" y="2996810"/>
            <a:ext cx="8668138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cs typeface="Times New Roman" panose="02020603050405020304" pitchFamily="18" charset="0"/>
              </a:rPr>
              <a:t>Human Error</a:t>
            </a:r>
          </a:p>
          <a:p>
            <a:pPr>
              <a:spcAft>
                <a:spcPts val="200"/>
              </a:spcAft>
            </a:pPr>
            <a:r>
              <a:rPr lang="en-US" sz="1400" b="1" dirty="0">
                <a:cs typeface="Times New Roman" panose="02020603050405020304" pitchFamily="18" charset="0"/>
              </a:rPr>
              <a:t>Misinterpretation</a:t>
            </a:r>
            <a:r>
              <a:rPr lang="en-US" sz="1400" dirty="0">
                <a:cs typeface="Times New Roman" panose="02020603050405020304" pitchFamily="18" charset="0"/>
              </a:rPr>
              <a:t> or </a:t>
            </a:r>
            <a:r>
              <a:rPr lang="en-US" sz="1400" b="1" dirty="0">
                <a:cs typeface="Times New Roman" panose="02020603050405020304" pitchFamily="18" charset="0"/>
              </a:rPr>
              <a:t>erroneous conclusion </a:t>
            </a:r>
            <a:r>
              <a:rPr lang="en-US" sz="1400" dirty="0">
                <a:cs typeface="Times New Roman" panose="02020603050405020304" pitchFamily="18" charset="0"/>
              </a:rPr>
              <a:t>due to physical and environmental factors</a:t>
            </a:r>
          </a:p>
          <a:p>
            <a:pPr>
              <a:spcAft>
                <a:spcPts val="200"/>
              </a:spcAft>
            </a:pPr>
            <a:r>
              <a:rPr lang="en-US" sz="1400" b="1" dirty="0">
                <a:cs typeface="Times New Roman" panose="02020603050405020304" pitchFamily="18" charset="0"/>
              </a:rPr>
              <a:t>Inconsistency</a:t>
            </a:r>
            <a:r>
              <a:rPr lang="en-US" sz="1400" dirty="0">
                <a:cs typeface="Times New Roman" panose="02020603050405020304" pitchFamily="18" charset="0"/>
              </a:rPr>
              <a:t> in interpretation of histological features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787F4-8934-4B03-937F-98F19276F0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438" y="6328872"/>
            <a:ext cx="7560000" cy="36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References 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https://www.ncbi.nlm.nih.gov/pmc/articles/PMC6547243/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https://blogs.nvidia.com/blog/2019/05/15/paige-ai-cancer-pathology-research/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https://www.archivesofpathology.org/doi/full/10.1043/1543-2165%282005%29129%5B1228%3AEAERIP%5D2.0.CO%3B2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https://www.darkdaily.com/shortage-of-registered-pathologists-in-india-continues-to-put-patients-at-risk-in-illegal-labs-that-defy-bombay-court-orders-412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84D82-B014-43CE-93E1-81B890E73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9" y="4805937"/>
            <a:ext cx="1550774" cy="103126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62E882-C721-4065-A9D7-437712ACCC27}"/>
              </a:ext>
            </a:extLst>
          </p:cNvPr>
          <p:cNvSpPr txBox="1"/>
          <p:nvPr/>
        </p:nvSpPr>
        <p:spPr>
          <a:xfrm>
            <a:off x="2425532" y="4659357"/>
            <a:ext cx="614463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cs typeface="Times New Roman" panose="02020603050405020304" pitchFamily="18" charset="0"/>
              </a:rPr>
              <a:t>Efficiency and Accuracy</a:t>
            </a:r>
          </a:p>
          <a:p>
            <a:r>
              <a:rPr lang="en-IN" sz="1400" dirty="0">
                <a:cs typeface="Times New Roman" panose="02020603050405020304" pitchFamily="18" charset="0"/>
              </a:rPr>
              <a:t>Average histopathologist takes </a:t>
            </a:r>
            <a:r>
              <a:rPr lang="en-IN" sz="1400" b="1" dirty="0">
                <a:cs typeface="Times New Roman" panose="02020603050405020304" pitchFamily="18" charset="0"/>
              </a:rPr>
              <a:t>hours</a:t>
            </a:r>
            <a:r>
              <a:rPr lang="en-IN" sz="1400" dirty="0">
                <a:cs typeface="Times New Roman" panose="02020603050405020304" pitchFamily="18" charset="0"/>
              </a:rPr>
              <a:t> to analyse a Whole Slide Image</a:t>
            </a:r>
          </a:p>
          <a:p>
            <a:r>
              <a:rPr lang="en-IN" sz="1400" dirty="0">
                <a:cs typeface="Times New Roman" panose="02020603050405020304" pitchFamily="18" charset="0"/>
              </a:rPr>
              <a:t>All the information in a slide is </a:t>
            </a:r>
            <a:r>
              <a:rPr lang="en-IN" sz="1400" b="1" dirty="0">
                <a:cs typeface="Times New Roman" panose="02020603050405020304" pitchFamily="18" charset="0"/>
              </a:rPr>
              <a:t>not processed </a:t>
            </a:r>
            <a:r>
              <a:rPr lang="en-IN" sz="1400" dirty="0">
                <a:cs typeface="Times New Roman" panose="02020603050405020304" pitchFamily="18" charset="0"/>
              </a:rPr>
              <a:t>during analysis</a:t>
            </a:r>
          </a:p>
          <a:p>
            <a:r>
              <a:rPr lang="en-IN" sz="1400" dirty="0">
                <a:cs typeface="Times New Roman" panose="02020603050405020304" pitchFamily="18" charset="0"/>
              </a:rPr>
              <a:t>Physical transportation can cause </a:t>
            </a:r>
            <a:r>
              <a:rPr lang="en-IN" sz="1400" b="1" dirty="0">
                <a:cs typeface="Times New Roman" panose="02020603050405020304" pitchFamily="18" charset="0"/>
              </a:rPr>
              <a:t>damage</a:t>
            </a:r>
            <a:r>
              <a:rPr lang="en-IN" sz="1400" dirty="0">
                <a:cs typeface="Times New Roman" panose="02020603050405020304" pitchFamily="18" charset="0"/>
              </a:rPr>
              <a:t> to slides and </a:t>
            </a:r>
            <a:r>
              <a:rPr lang="en-IN" sz="1400" b="1" dirty="0">
                <a:cs typeface="Times New Roman" panose="02020603050405020304" pitchFamily="18" charset="0"/>
              </a:rPr>
              <a:t>delay</a:t>
            </a:r>
            <a:r>
              <a:rPr lang="en-IN" sz="1400" dirty="0">
                <a:cs typeface="Times New Roman" panose="02020603050405020304" pitchFamily="18" charset="0"/>
              </a:rPr>
              <a:t> in diagnosis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8C3D440C-A7E1-48B6-B68A-51A363AC281A}"/>
              </a:ext>
            </a:extLst>
          </p:cNvPr>
          <p:cNvSpPr txBox="1">
            <a:spLocks/>
          </p:cNvSpPr>
          <p:nvPr/>
        </p:nvSpPr>
        <p:spPr>
          <a:xfrm>
            <a:off x="10080401" y="6477984"/>
            <a:ext cx="1495363" cy="14440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Image Source : Google Images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object 7" descr="Beige rectangle">
            <a:extLst>
              <a:ext uri="{FF2B5EF4-FFF2-40B4-BE49-F238E27FC236}">
                <a16:creationId xmlns:a16="http://schemas.microsoft.com/office/drawing/2014/main" id="{A7BB377B-FED5-45E9-9C3C-16BA8B9F8647}"/>
              </a:ext>
            </a:extLst>
          </p:cNvPr>
          <p:cNvSpPr/>
          <p:nvPr/>
        </p:nvSpPr>
        <p:spPr bwMode="white">
          <a:xfrm flipV="1">
            <a:off x="722098" y="1277067"/>
            <a:ext cx="10853665" cy="4796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7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6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7" descr="Beige rectangle">
            <a:extLst>
              <a:ext uri="{FF2B5EF4-FFF2-40B4-BE49-F238E27FC236}">
                <a16:creationId xmlns:a16="http://schemas.microsoft.com/office/drawing/2014/main" id="{56E04ACC-DB2F-4733-B5C4-9409DA367C8E}"/>
              </a:ext>
            </a:extLst>
          </p:cNvPr>
          <p:cNvSpPr/>
          <p:nvPr/>
        </p:nvSpPr>
        <p:spPr bwMode="white">
          <a:xfrm flipV="1">
            <a:off x="722098" y="1277067"/>
            <a:ext cx="10853665" cy="4796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CCC42-62A5-49BE-B084-D234FC9FE69C}"/>
              </a:ext>
            </a:extLst>
          </p:cNvPr>
          <p:cNvSpPr/>
          <p:nvPr/>
        </p:nvSpPr>
        <p:spPr>
          <a:xfrm>
            <a:off x="7153497" y="463597"/>
            <a:ext cx="4857466" cy="522887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F27667-F894-4B26-B404-4B1646749713}"/>
              </a:ext>
            </a:extLst>
          </p:cNvPr>
          <p:cNvSpPr txBox="1"/>
          <p:nvPr/>
        </p:nvSpPr>
        <p:spPr>
          <a:xfrm rot="16200000">
            <a:off x="7471594" y="2139393"/>
            <a:ext cx="172085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i="1" dirty="0">
                <a:cs typeface="Times New Roman" panose="02020603050405020304" pitchFamily="18" charset="0"/>
              </a:rPr>
              <a:t>Improve AI using </a:t>
            </a:r>
          </a:p>
          <a:p>
            <a:pPr algn="ctr">
              <a:lnSpc>
                <a:spcPct val="150000"/>
              </a:lnSpc>
            </a:pPr>
            <a:r>
              <a:rPr lang="en-IN" sz="1400" i="1" dirty="0">
                <a:cs typeface="Times New Roman" panose="02020603050405020304" pitchFamily="18" charset="0"/>
              </a:rPr>
              <a:t>Updated database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1508000" cy="370166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proposed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z="1050" smtClean="0">
                <a:cs typeface="Times New Roman" panose="02020603050405020304" pitchFamily="18" charset="0"/>
              </a:rPr>
              <a:pPr/>
              <a:t>6</a:t>
            </a:fld>
            <a:endParaRPr lang="en-US" sz="1050" dirty="0"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441372E-6399-41FC-A6D6-1B9F4C36A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429" y="3849154"/>
            <a:ext cx="1750341" cy="17466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19D912-A2FB-47C7-BA28-C88830899E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15" y="1319289"/>
            <a:ext cx="2302999" cy="13929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61AFD0-14C9-4210-8270-6425DAFAD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7" y="3757915"/>
            <a:ext cx="2148880" cy="17549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E25144-5EFB-4D31-97F1-4D6FB420E11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93" y="3468378"/>
            <a:ext cx="1882330" cy="1254102"/>
          </a:xfrm>
          <a:prstGeom prst="rect">
            <a:avLst/>
          </a:prstGeom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5243E8B-FF84-46AD-BDD0-E29E949D4A1D}"/>
              </a:ext>
            </a:extLst>
          </p:cNvPr>
          <p:cNvCxnSpPr>
            <a:cxnSpLocks/>
          </p:cNvCxnSpPr>
          <p:nvPr/>
        </p:nvCxnSpPr>
        <p:spPr>
          <a:xfrm rot="5400000">
            <a:off x="9739641" y="3690909"/>
            <a:ext cx="2234873" cy="983116"/>
          </a:xfrm>
          <a:prstGeom prst="bentConnector3">
            <a:avLst>
              <a:gd name="adj1" fmla="val 100007"/>
            </a:avLst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AE5A6DD7-9E96-4BE5-A480-5755642FAB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11587" y="4630496"/>
            <a:ext cx="3059747" cy="669406"/>
          </a:xfrm>
          <a:prstGeom prst="bentConnector3">
            <a:avLst>
              <a:gd name="adj1" fmla="val -772"/>
            </a:avLst>
          </a:prstGeom>
          <a:ln w="412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2BD304C-1202-431C-B06F-367BE95B7B4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44072" y="4722480"/>
            <a:ext cx="1222486" cy="328875"/>
          </a:xfrm>
          <a:prstGeom prst="bentConnector2">
            <a:avLst/>
          </a:prstGeom>
          <a:ln w="412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EE9958D1-E3C3-46A3-9E59-E1CF861DC355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750473" y="2077380"/>
            <a:ext cx="1764660" cy="1641423"/>
          </a:xfrm>
          <a:prstGeom prst="curvedConnector2">
            <a:avLst/>
          </a:prstGeom>
          <a:ln w="635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E50CE253-A91E-4DFA-A7ED-92CB61EF587E}"/>
              </a:ext>
            </a:extLst>
          </p:cNvPr>
          <p:cNvCxnSpPr>
            <a:cxnSpLocks/>
          </p:cNvCxnSpPr>
          <p:nvPr/>
        </p:nvCxnSpPr>
        <p:spPr>
          <a:xfrm rot="5400000">
            <a:off x="3606279" y="3319359"/>
            <a:ext cx="18784" cy="4588599"/>
          </a:xfrm>
          <a:prstGeom prst="curvedConnector3">
            <a:avLst>
              <a:gd name="adj1" fmla="val 5295161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64E7D9B-77F1-462B-AA1F-B03FD6B7E7AC}"/>
              </a:ext>
            </a:extLst>
          </p:cNvPr>
          <p:cNvSpPr txBox="1"/>
          <p:nvPr/>
        </p:nvSpPr>
        <p:spPr>
          <a:xfrm>
            <a:off x="7568217" y="470510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cs typeface="Times New Roman" panose="02020603050405020304" pitchFamily="18" charset="0"/>
              </a:rPr>
              <a:t>WSI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6FCEBE-9C62-48A3-868F-EACBFC599619}"/>
              </a:ext>
            </a:extLst>
          </p:cNvPr>
          <p:cNvSpPr txBox="1"/>
          <p:nvPr/>
        </p:nvSpPr>
        <p:spPr>
          <a:xfrm>
            <a:off x="7961016" y="3268101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AI Model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7ED3F0F-7768-44E7-96E0-CBF48E80DE25}"/>
              </a:ext>
            </a:extLst>
          </p:cNvPr>
          <p:cNvSpPr txBox="1"/>
          <p:nvPr/>
        </p:nvSpPr>
        <p:spPr>
          <a:xfrm>
            <a:off x="10336254" y="1889500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Expert Pathologist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785B19-4B9D-4C2D-BEB9-742EFB5CE9B4}"/>
              </a:ext>
            </a:extLst>
          </p:cNvPr>
          <p:cNvSpPr txBox="1"/>
          <p:nvPr/>
        </p:nvSpPr>
        <p:spPr>
          <a:xfrm>
            <a:off x="5939336" y="5555351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3.Server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65A735-263C-4B0A-98C7-318EA1EB1BE4}"/>
              </a:ext>
            </a:extLst>
          </p:cNvPr>
          <p:cNvSpPr txBox="1"/>
          <p:nvPr/>
        </p:nvSpPr>
        <p:spPr>
          <a:xfrm>
            <a:off x="201175" y="5556816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1.Hospital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4339E3-6F59-4882-A0B8-6235DCD7A200}"/>
              </a:ext>
            </a:extLst>
          </p:cNvPr>
          <p:cNvSpPr txBox="1"/>
          <p:nvPr/>
        </p:nvSpPr>
        <p:spPr>
          <a:xfrm>
            <a:off x="1785895" y="2576449"/>
            <a:ext cx="3902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2.Laboratory - Conversion of tissues to WSI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B0C18-AED2-4F2B-9A72-F30789F38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526" y="641855"/>
            <a:ext cx="1202454" cy="1202454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B2E6B3A-1090-4372-B191-58AB8FF5F5A6}"/>
              </a:ext>
            </a:extLst>
          </p:cNvPr>
          <p:cNvCxnSpPr>
            <a:cxnSpLocks/>
            <a:stCxn id="75" idx="0"/>
            <a:endCxn id="4" idx="3"/>
          </p:cNvCxnSpPr>
          <p:nvPr/>
        </p:nvCxnSpPr>
        <p:spPr>
          <a:xfrm rot="16200000" flipV="1">
            <a:off x="9774215" y="444847"/>
            <a:ext cx="646418" cy="2242888"/>
          </a:xfrm>
          <a:prstGeom prst="bentConnector2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D2BA5AA-82C9-416E-8E06-76498D3E63DE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7736660" y="2482402"/>
            <a:ext cx="1276187" cy="12700"/>
          </a:xfrm>
          <a:prstGeom prst="bentConnector3">
            <a:avLst>
              <a:gd name="adj1" fmla="val 95951"/>
            </a:avLst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26AABCE-6841-4B34-9171-85B7456C986B}"/>
              </a:ext>
            </a:extLst>
          </p:cNvPr>
          <p:cNvSpPr txBox="1"/>
          <p:nvPr/>
        </p:nvSpPr>
        <p:spPr>
          <a:xfrm>
            <a:off x="9093687" y="863658"/>
            <a:ext cx="205073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i="1" dirty="0">
                <a:cs typeface="Times New Roman" panose="02020603050405020304" pitchFamily="18" charset="0"/>
              </a:rPr>
              <a:t>Verified images are added to database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3114E7-C650-45ED-BCEA-ADCCD8E0D13E}"/>
              </a:ext>
            </a:extLst>
          </p:cNvPr>
          <p:cNvSpPr txBox="1"/>
          <p:nvPr/>
        </p:nvSpPr>
        <p:spPr>
          <a:xfrm>
            <a:off x="7922544" y="50335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26" name="Picture 2" descr="Image result for computer engineer cartoon">
            <a:extLst>
              <a:ext uri="{FF2B5EF4-FFF2-40B4-BE49-F238E27FC236}">
                <a16:creationId xmlns:a16="http://schemas.microsoft.com/office/drawing/2014/main" id="{0C0C395C-4AC5-48CD-A7C8-FBC85761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127" y="2098962"/>
            <a:ext cx="973294" cy="9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186EBA7-2438-40B7-A2B6-BB10AED96031}"/>
              </a:ext>
            </a:extLst>
          </p:cNvPr>
          <p:cNvSpPr txBox="1"/>
          <p:nvPr/>
        </p:nvSpPr>
        <p:spPr>
          <a:xfrm rot="16200000">
            <a:off x="9769638" y="4718052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i="1" dirty="0"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EE9899-C1C5-46FF-AF6C-1FA13C8402DE}"/>
              </a:ext>
            </a:extLst>
          </p:cNvPr>
          <p:cNvSpPr txBox="1"/>
          <p:nvPr/>
        </p:nvSpPr>
        <p:spPr>
          <a:xfrm rot="16200000">
            <a:off x="10723852" y="3487287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i="1" dirty="0"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E8DDB664-3A8C-4F2E-9D92-0C667D2E8D29}"/>
              </a:ext>
            </a:extLst>
          </p:cNvPr>
          <p:cNvSpPr/>
          <p:nvPr/>
        </p:nvSpPr>
        <p:spPr>
          <a:xfrm>
            <a:off x="9689044" y="3716591"/>
            <a:ext cx="1102936" cy="757085"/>
          </a:xfrm>
          <a:prstGeom prst="flowChartDecisi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200" dirty="0"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9BFCF-1A49-490A-94B4-BA0996FAF807}"/>
              </a:ext>
            </a:extLst>
          </p:cNvPr>
          <p:cNvSpPr txBox="1"/>
          <p:nvPr/>
        </p:nvSpPr>
        <p:spPr>
          <a:xfrm>
            <a:off x="9764095" y="394718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cs typeface="Times New Roman" panose="02020603050405020304" pitchFamily="18" charset="0"/>
              </a:rPr>
              <a:t>Confidence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E9795A0-B5CA-4F85-A4C5-EF916050AB8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407723" y="4095133"/>
            <a:ext cx="250080" cy="296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F4203F2-31CF-44AD-9AE3-5B55CCE3A2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10133" y="3455342"/>
            <a:ext cx="988589" cy="318898"/>
          </a:xfrm>
          <a:prstGeom prst="bentConnector3">
            <a:avLst>
              <a:gd name="adj1" fmla="val 2211"/>
            </a:avLst>
          </a:prstGeom>
          <a:ln w="412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B6E0F48A-94A6-406C-9772-DDD77BFF833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636932" y="2015760"/>
            <a:ext cx="1764660" cy="1641423"/>
          </a:xfrm>
          <a:prstGeom prst="curvedConnector2">
            <a:avLst/>
          </a:prstGeom>
          <a:ln w="635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ooter Placeholder 5">
            <a:extLst>
              <a:ext uri="{FF2B5EF4-FFF2-40B4-BE49-F238E27FC236}">
                <a16:creationId xmlns:a16="http://schemas.microsoft.com/office/drawing/2014/main" id="{E9A86107-3064-49C0-BFE0-55B6D52FDE60}"/>
              </a:ext>
            </a:extLst>
          </p:cNvPr>
          <p:cNvSpPr txBox="1">
            <a:spLocks/>
          </p:cNvSpPr>
          <p:nvPr/>
        </p:nvSpPr>
        <p:spPr>
          <a:xfrm>
            <a:off x="10271334" y="6611408"/>
            <a:ext cx="1739629" cy="79898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900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Image Source : Google Images</a:t>
            </a:r>
            <a:endParaRPr lang="en-US" sz="900" dirty="0">
              <a:solidFill>
                <a:schemeClr val="bg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9983CBD-D8C3-4884-954F-0AB7A24C6651}"/>
              </a:ext>
            </a:extLst>
          </p:cNvPr>
          <p:cNvSpPr txBox="1"/>
          <p:nvPr/>
        </p:nvSpPr>
        <p:spPr>
          <a:xfrm>
            <a:off x="7654055" y="5245178"/>
            <a:ext cx="205073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400" i="1" dirty="0">
                <a:cs typeface="Times New Roman" panose="02020603050405020304" pitchFamily="18" charset="0"/>
              </a:rPr>
              <a:t>Final Prediction</a:t>
            </a:r>
          </a:p>
        </p:txBody>
      </p:sp>
    </p:spTree>
    <p:extLst>
      <p:ext uri="{BB962C8B-B14F-4D97-AF65-F5344CB8AC3E}">
        <p14:creationId xmlns:p14="http://schemas.microsoft.com/office/powerpoint/2010/main" val="38165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/>
      <p:bldP spid="72" grpId="0"/>
      <p:bldP spid="74" grpId="0"/>
      <p:bldP spid="75" grpId="0"/>
      <p:bldP spid="77" grpId="0"/>
      <p:bldP spid="78" grpId="0"/>
      <p:bldP spid="79" grpId="0"/>
      <p:bldP spid="38" grpId="0"/>
      <p:bldP spid="44" grpId="0"/>
      <p:bldP spid="85" grpId="0"/>
      <p:bldP spid="86" grpId="0"/>
      <p:bldP spid="7" grpId="0" animBg="1"/>
      <p:bldP spid="8" grpId="0"/>
      <p:bldP spid="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A1D965-AA40-469E-8383-404BB1F97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06" y="4815996"/>
            <a:ext cx="1296266" cy="183311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7E1D363-54A1-47FB-9283-AFA73CD2F4E7}"/>
              </a:ext>
            </a:extLst>
          </p:cNvPr>
          <p:cNvSpPr/>
          <p:nvPr/>
        </p:nvSpPr>
        <p:spPr>
          <a:xfrm rot="21020190">
            <a:off x="6980231" y="3149023"/>
            <a:ext cx="2872880" cy="248360"/>
          </a:xfrm>
          <a:prstGeom prst="right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4E899-B2F4-49BD-817F-3FC26096B19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98" y="2488310"/>
            <a:ext cx="3285770" cy="14784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86" y="808186"/>
            <a:ext cx="11508000" cy="370166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0897B-9631-41B4-80CE-93512F6FE6FB}"/>
              </a:ext>
            </a:extLst>
          </p:cNvPr>
          <p:cNvSpPr txBox="1"/>
          <p:nvPr/>
        </p:nvSpPr>
        <p:spPr>
          <a:xfrm>
            <a:off x="1209848" y="4047838"/>
            <a:ext cx="3377848" cy="768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IN" b="1" dirty="0">
                <a:solidFill>
                  <a:srgbClr val="002060"/>
                </a:solidFill>
                <a:cs typeface="Times New Roman" panose="02020603050405020304" pitchFamily="18" charset="0"/>
              </a:rPr>
              <a:t>Optional Expert Consultation</a:t>
            </a:r>
            <a:endParaRPr lang="en-IN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A816E-CD01-49CA-9A8D-2CB9002B5C80}"/>
              </a:ext>
            </a:extLst>
          </p:cNvPr>
          <p:cNvSpPr txBox="1"/>
          <p:nvPr/>
        </p:nvSpPr>
        <p:spPr>
          <a:xfrm>
            <a:off x="7244669" y="4052520"/>
            <a:ext cx="3185094" cy="768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IN" b="1" dirty="0">
                <a:solidFill>
                  <a:srgbClr val="002060"/>
                </a:solidFill>
                <a:cs typeface="Times New Roman" panose="02020603050405020304" pitchFamily="18" charset="0"/>
              </a:rPr>
              <a:t>Report Generation Pipeline</a:t>
            </a:r>
            <a:endParaRPr lang="en-IN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D2102-F623-4A32-9B7D-BF4058F019FB}"/>
              </a:ext>
            </a:extLst>
          </p:cNvPr>
          <p:cNvSpPr txBox="1"/>
          <p:nvPr/>
        </p:nvSpPr>
        <p:spPr>
          <a:xfrm>
            <a:off x="7493973" y="1100465"/>
            <a:ext cx="2710999" cy="768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IN" b="1" dirty="0">
                <a:solidFill>
                  <a:srgbClr val="002060"/>
                </a:solidFill>
                <a:cs typeface="Times New Roman" panose="02020603050405020304" pitchFamily="18" charset="0"/>
              </a:rPr>
              <a:t>Self – Improving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13C64-D545-461D-B5A1-D66D08260E40}"/>
              </a:ext>
            </a:extLst>
          </p:cNvPr>
          <p:cNvSpPr txBox="1"/>
          <p:nvPr/>
        </p:nvSpPr>
        <p:spPr>
          <a:xfrm>
            <a:off x="1321091" y="1100295"/>
            <a:ext cx="2710999" cy="768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IN" b="1" dirty="0">
                <a:solidFill>
                  <a:srgbClr val="002060"/>
                </a:solidFill>
                <a:cs typeface="Times New Roman" panose="02020603050405020304" pitchFamily="18" charset="0"/>
              </a:rPr>
              <a:t>Uncertainty Prediction</a:t>
            </a:r>
            <a:endParaRPr lang="en-IN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A329E9-F497-4A15-9613-CAF4643C8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4" y="4989636"/>
            <a:ext cx="1137263" cy="1058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D64AF6-18AC-4D02-BEF3-00894483C4AA}"/>
              </a:ext>
            </a:extLst>
          </p:cNvPr>
          <p:cNvSpPr txBox="1"/>
          <p:nvPr/>
        </p:nvSpPr>
        <p:spPr>
          <a:xfrm>
            <a:off x="503730" y="1868454"/>
            <a:ext cx="481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To obtain the confidence of prediction made by the network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1B72AC9-1176-435B-BADF-DEC06AFC1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09776"/>
              </p:ext>
            </p:extLst>
          </p:nvPr>
        </p:nvGraphicFramePr>
        <p:xfrm>
          <a:off x="491474" y="2355286"/>
          <a:ext cx="5281980" cy="1252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Image result for doctor ai">
            <a:extLst>
              <a:ext uri="{FF2B5EF4-FFF2-40B4-BE49-F238E27FC236}">
                <a16:creationId xmlns:a16="http://schemas.microsoft.com/office/drawing/2014/main" id="{7F660B0E-4E98-49EA-94F8-46B887C1D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19" y="2635920"/>
            <a:ext cx="960466" cy="975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18F628-E8CD-4CDB-90C4-D3C0CBACA307}"/>
              </a:ext>
            </a:extLst>
          </p:cNvPr>
          <p:cNvSpPr txBox="1"/>
          <p:nvPr/>
        </p:nvSpPr>
        <p:spPr>
          <a:xfrm>
            <a:off x="6604562" y="1868454"/>
            <a:ext cx="48145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dirty="0"/>
              <a:t>With the </a:t>
            </a:r>
            <a:r>
              <a:rPr lang="en-IN" sz="1400" b="1" dirty="0"/>
              <a:t>ever increasing amount of data </a:t>
            </a:r>
            <a:r>
              <a:rPr lang="en-IN" sz="1400" dirty="0"/>
              <a:t>collected and the extensive variations in tissue patterns learnt, the AI model is expected to be self sufficient and robust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516E0B-DFD0-4845-91B0-7098A0B9793B}"/>
              </a:ext>
            </a:extLst>
          </p:cNvPr>
          <p:cNvSpPr txBox="1"/>
          <p:nvPr/>
        </p:nvSpPr>
        <p:spPr>
          <a:xfrm>
            <a:off x="1822127" y="4940476"/>
            <a:ext cx="358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400" dirty="0"/>
              <a:t>Limited data in the initial stage affects model accuracy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400" dirty="0"/>
              <a:t>Lower confidence predictions are sent for expert pathologist verification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400" dirty="0"/>
              <a:t>Verified data used to expand 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329A6-423A-4352-828B-405AA04F803D}"/>
              </a:ext>
            </a:extLst>
          </p:cNvPr>
          <p:cNvSpPr txBox="1"/>
          <p:nvPr/>
        </p:nvSpPr>
        <p:spPr>
          <a:xfrm>
            <a:off x="7824902" y="4847212"/>
            <a:ext cx="35942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400" dirty="0"/>
              <a:t>Automated creation of report similar to those provided by pathologists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400" dirty="0"/>
              <a:t>Computer Vision (CV) techniques for extracting shape and geometry of detected lesions</a:t>
            </a:r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4808ACD2-B787-41B5-9030-779310A225C6}"/>
              </a:ext>
            </a:extLst>
          </p:cNvPr>
          <p:cNvSpPr/>
          <p:nvPr/>
        </p:nvSpPr>
        <p:spPr bwMode="white">
          <a:xfrm flipV="1">
            <a:off x="722098" y="1277067"/>
            <a:ext cx="10853665" cy="4796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4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12" grpId="0"/>
      <p:bldP spid="13" grpId="0"/>
      <p:bldP spid="17" grpId="0"/>
      <p:bldP spid="14" grpId="0"/>
      <p:bldGraphic spid="4" grpId="0">
        <p:bldAsOne/>
      </p:bldGraphic>
      <p:bldP spid="22" grpId="0"/>
      <p:bldP spid="2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D26FB4-D60F-4345-9671-2D9E7FBB85B3}"/>
              </a:ext>
            </a:extLst>
          </p:cNvPr>
          <p:cNvSpPr/>
          <p:nvPr/>
        </p:nvSpPr>
        <p:spPr>
          <a:xfrm>
            <a:off x="4751404" y="1550948"/>
            <a:ext cx="3189176" cy="368327"/>
          </a:xfrm>
          <a:prstGeom prst="roundRect">
            <a:avLst/>
          </a:prstGeom>
          <a:gradFill>
            <a:gsLst>
              <a:gs pos="0">
                <a:schemeClr val="tx2">
                  <a:alpha val="47000"/>
                </a:schemeClr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F9439F-80A6-4507-A66E-00E5FA786BD8}"/>
              </a:ext>
            </a:extLst>
          </p:cNvPr>
          <p:cNvSpPr/>
          <p:nvPr/>
        </p:nvSpPr>
        <p:spPr>
          <a:xfrm>
            <a:off x="376259" y="1520872"/>
            <a:ext cx="3667731" cy="395570"/>
          </a:xfrm>
          <a:prstGeom prst="roundRect">
            <a:avLst/>
          </a:prstGeom>
          <a:gradFill>
            <a:gsLst>
              <a:gs pos="0">
                <a:schemeClr val="tx2">
                  <a:alpha val="47000"/>
                </a:schemeClr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9FBC09-5A84-45A9-B63B-5DEAA4BE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11508000" cy="370166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Overview of AI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object 7" descr="Beige rectangle">
            <a:extLst>
              <a:ext uri="{FF2B5EF4-FFF2-40B4-BE49-F238E27FC236}">
                <a16:creationId xmlns:a16="http://schemas.microsoft.com/office/drawing/2014/main" id="{0EF37AB9-30F5-41E6-9478-F4DEF99FA9B7}"/>
              </a:ext>
            </a:extLst>
          </p:cNvPr>
          <p:cNvSpPr/>
          <p:nvPr/>
        </p:nvSpPr>
        <p:spPr bwMode="white">
          <a:xfrm>
            <a:off x="722098" y="1322786"/>
            <a:ext cx="8559553" cy="10289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56D49-8C7D-4C6D-896A-F930B4F6DF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418" y="1916442"/>
            <a:ext cx="3146158" cy="4004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23C2E7-A87C-4736-BE9C-78ADC6799D8F}"/>
              </a:ext>
            </a:extLst>
          </p:cNvPr>
          <p:cNvSpPr txBox="1"/>
          <p:nvPr/>
        </p:nvSpPr>
        <p:spPr>
          <a:xfrm>
            <a:off x="448072" y="1519633"/>
            <a:ext cx="351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Fully convolutional DenseNet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6AD24-884F-43B6-AF59-5CE723F6481B}"/>
              </a:ext>
            </a:extLst>
          </p:cNvPr>
          <p:cNvSpPr txBox="1"/>
          <p:nvPr/>
        </p:nvSpPr>
        <p:spPr>
          <a:xfrm>
            <a:off x="5568959" y="155094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186B9-656B-4BBC-9471-8A9A9BE5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27" y="2156340"/>
            <a:ext cx="3146158" cy="894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956DC2-4F34-4E7D-AC80-8BCFB3F52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627" y="3211157"/>
            <a:ext cx="3146158" cy="858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79099-0476-4DC0-AED8-42058DBD7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27" y="4612938"/>
            <a:ext cx="3146158" cy="858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B812DA-40C3-4FA9-B9C8-888D03861C5C}"/>
              </a:ext>
            </a:extLst>
          </p:cNvPr>
          <p:cNvSpPr txBox="1"/>
          <p:nvPr/>
        </p:nvSpPr>
        <p:spPr>
          <a:xfrm>
            <a:off x="1210235" y="5895925"/>
            <a:ext cx="1989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Network Architecture</a:t>
            </a:r>
            <a:endParaRPr lang="en-IN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2F845-622A-444B-A306-12F8E7DBD543}"/>
              </a:ext>
            </a:extLst>
          </p:cNvPr>
          <p:cNvSpPr txBox="1"/>
          <p:nvPr/>
        </p:nvSpPr>
        <p:spPr>
          <a:xfrm>
            <a:off x="9740152" y="1536438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bg1">
                    <a:lumMod val="95000"/>
                  </a:schemeClr>
                </a:solidFill>
              </a:rPr>
              <a:t>Sample Images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AEF64EF-1AC5-4A55-98E8-ECC491A8F7B0}"/>
              </a:ext>
            </a:extLst>
          </p:cNvPr>
          <p:cNvSpPr txBox="1">
            <a:spLocks/>
          </p:cNvSpPr>
          <p:nvPr/>
        </p:nvSpPr>
        <p:spPr>
          <a:xfrm>
            <a:off x="2930013" y="6557149"/>
            <a:ext cx="8793071" cy="12609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Image Sources : 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https://digestpath2019.grand-challenge.org/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 ;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https://camelyon16.grand-challenge.org/Data/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 ; 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https://camelyon17.grand-challenge.org/Data/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; https://arxiv.org/abs/1611.09326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object 7" descr="Beige rectangle">
            <a:extLst>
              <a:ext uri="{FF2B5EF4-FFF2-40B4-BE49-F238E27FC236}">
                <a16:creationId xmlns:a16="http://schemas.microsoft.com/office/drawing/2014/main" id="{9BEE22BD-6203-4E9F-9C8E-FF1813695ABE}"/>
              </a:ext>
            </a:extLst>
          </p:cNvPr>
          <p:cNvSpPr/>
          <p:nvPr/>
        </p:nvSpPr>
        <p:spPr bwMode="white">
          <a:xfrm flipV="1">
            <a:off x="722098" y="1277067"/>
            <a:ext cx="10853665" cy="47967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8CE06-4DCA-4AD7-996D-9950C57C11CF}"/>
              </a:ext>
            </a:extLst>
          </p:cNvPr>
          <p:cNvSpPr txBox="1"/>
          <p:nvPr/>
        </p:nvSpPr>
        <p:spPr>
          <a:xfrm>
            <a:off x="4383473" y="4070203"/>
            <a:ext cx="3946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cs typeface="Times New Roman" panose="02020603050405020304" pitchFamily="18" charset="0"/>
              </a:rPr>
              <a:t>CAMELYON - Contains lymph node sections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FC1B8-ABC9-4A65-A6B0-B11E6239A905}"/>
              </a:ext>
            </a:extLst>
          </p:cNvPr>
          <p:cNvSpPr txBox="1"/>
          <p:nvPr/>
        </p:nvSpPr>
        <p:spPr>
          <a:xfrm>
            <a:off x="3950253" y="5604375"/>
            <a:ext cx="4975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err="1">
                <a:cs typeface="Times New Roman" panose="02020603050405020304" pitchFamily="18" charset="0"/>
              </a:rPr>
              <a:t>DigestPath</a:t>
            </a:r>
            <a:r>
              <a:rPr lang="en-IN" sz="1400" b="1" dirty="0">
                <a:cs typeface="Times New Roman" panose="02020603050405020304" pitchFamily="18" charset="0"/>
              </a:rPr>
              <a:t> 2019 - Contains colonoscopy tissue sections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66E246-B485-4428-8A41-7B4E82994C71}"/>
              </a:ext>
            </a:extLst>
          </p:cNvPr>
          <p:cNvSpPr/>
          <p:nvPr/>
        </p:nvSpPr>
        <p:spPr>
          <a:xfrm>
            <a:off x="8614571" y="1550947"/>
            <a:ext cx="3189176" cy="368327"/>
          </a:xfrm>
          <a:prstGeom prst="roundRect">
            <a:avLst/>
          </a:prstGeom>
          <a:gradFill>
            <a:gsLst>
              <a:gs pos="0">
                <a:schemeClr val="tx2">
                  <a:alpha val="47000"/>
                </a:schemeClr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C643FC-F0B9-46B4-8ACB-8E5D35393936}"/>
              </a:ext>
            </a:extLst>
          </p:cNvPr>
          <p:cNvSpPr txBox="1"/>
          <p:nvPr/>
        </p:nvSpPr>
        <p:spPr>
          <a:xfrm>
            <a:off x="8696771" y="1547110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Deep Learning Techniques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8825576-5EC8-4DF8-858A-6018FB6FB421}"/>
              </a:ext>
            </a:extLst>
          </p:cNvPr>
          <p:cNvSpPr/>
          <p:nvPr/>
        </p:nvSpPr>
        <p:spPr>
          <a:xfrm>
            <a:off x="9133132" y="2251015"/>
            <a:ext cx="2218517" cy="36832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Patch Sampling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383585-A390-4E3C-A313-175B7674596D}"/>
              </a:ext>
            </a:extLst>
          </p:cNvPr>
          <p:cNvSpPr/>
          <p:nvPr/>
        </p:nvSpPr>
        <p:spPr>
          <a:xfrm>
            <a:off x="9133133" y="3135843"/>
            <a:ext cx="2218518" cy="36832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Transfer Learning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71171E3-8559-4D64-BA9C-F5DC187CCE2F}"/>
              </a:ext>
            </a:extLst>
          </p:cNvPr>
          <p:cNvSpPr/>
          <p:nvPr/>
        </p:nvSpPr>
        <p:spPr>
          <a:xfrm>
            <a:off x="9133133" y="4059330"/>
            <a:ext cx="2285684" cy="36832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Data Augmentation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F58105A-B08E-4B32-890A-D7A4F6947874}"/>
              </a:ext>
            </a:extLst>
          </p:cNvPr>
          <p:cNvSpPr/>
          <p:nvPr/>
        </p:nvSpPr>
        <p:spPr>
          <a:xfrm>
            <a:off x="9133132" y="5047433"/>
            <a:ext cx="2285685" cy="36832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Weighted Sampling</a:t>
            </a:r>
          </a:p>
        </p:txBody>
      </p:sp>
    </p:spTree>
    <p:extLst>
      <p:ext uri="{BB962C8B-B14F-4D97-AF65-F5344CB8AC3E}">
        <p14:creationId xmlns:p14="http://schemas.microsoft.com/office/powerpoint/2010/main" val="208433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4" grpId="0"/>
      <p:bldP spid="7" grpId="0"/>
      <p:bldP spid="13" grpId="0"/>
      <p:bldP spid="15" grpId="0"/>
      <p:bldP spid="16" grpId="0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ositive_1">
            <a:hlinkClick r:id="" action="ppaction://media"/>
            <a:extLst>
              <a:ext uri="{FF2B5EF4-FFF2-40B4-BE49-F238E27FC236}">
                <a16:creationId xmlns:a16="http://schemas.microsoft.com/office/drawing/2014/main" id="{6730AF60-2EE7-4202-9E5F-6829F92BA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0</TotalTime>
  <Words>665</Words>
  <Application>Microsoft Macintosh PowerPoint</Application>
  <PresentationFormat>Widescreen</PresentationFormat>
  <Paragraphs>99</Paragraphs>
  <Slides>11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Arial</vt:lpstr>
      <vt:lpstr>Arial </vt:lpstr>
      <vt:lpstr>Calibri</vt:lpstr>
      <vt:lpstr>Courier New</vt:lpstr>
      <vt:lpstr>Gill Sans MT</vt:lpstr>
      <vt:lpstr>Times New Roman</vt:lpstr>
      <vt:lpstr>Wingdings</vt:lpstr>
      <vt:lpstr>Office Theme</vt:lpstr>
      <vt:lpstr>PowerPoint Presentation</vt:lpstr>
      <vt:lpstr>Telepathology using Self - Improving AI </vt:lpstr>
      <vt:lpstr>Conventional  METHODOLOGY</vt:lpstr>
      <vt:lpstr>Why  artificial  intelligence ? </vt:lpstr>
      <vt:lpstr>Why  artificial  intelligence ? </vt:lpstr>
      <vt:lpstr>proposed methodology</vt:lpstr>
      <vt:lpstr>Features</vt:lpstr>
      <vt:lpstr>Overview of AI model</vt:lpstr>
      <vt:lpstr>PowerPoint Presentation</vt:lpstr>
      <vt:lpstr>Expert Pathologist Verification</vt:lpstr>
      <vt:lpstr>Thank  you !!  jjjj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2019-09-08T09:28:36Z</dcterms:created>
  <dcterms:modified xsi:type="dcterms:W3CDTF">2023-01-21T03:07:48Z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